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80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18774-6479-4CE3-A442-5E3A9309C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B802E1-6219-40A0-BCC0-B89F2AD8E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7DDE6D-206A-4287-98F4-7F1B22208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B6B7D1-C574-4C1D-9372-BE4A1CAB44CB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BFFE14-361F-4826-8D47-CDCB73634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Cells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Prokaryotic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 NOT have a membrane bound nucleus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Few internal structures</a:t>
            </a:r>
          </a:p>
          <a:p>
            <a:pPr>
              <a:lnSpc>
                <a:spcPct val="90000"/>
              </a:lnSpc>
            </a:pPr>
            <a:r>
              <a:rPr lang="en-US" dirty="0"/>
              <a:t>One-celled organisms, Bacteria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74756" name="Picture 4" descr="prokaryo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676400"/>
            <a:ext cx="4648200" cy="40259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Rod shaped</a:t>
            </a:r>
          </a:p>
          <a:p>
            <a:r>
              <a:rPr lang="en-US" dirty="0" smtClean="0"/>
              <a:t>Spherical</a:t>
            </a:r>
          </a:p>
          <a:p>
            <a:r>
              <a:rPr lang="en-US" dirty="0" smtClean="0"/>
              <a:t>Spiral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answersingenesis.org/assets/images/articles/am/v2/n3/baci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609975" cy="2209800"/>
          </a:xfrm>
          <a:prstGeom prst="rect">
            <a:avLst/>
          </a:prstGeom>
          <a:noFill/>
        </p:spPr>
      </p:pic>
      <p:pic>
        <p:nvPicPr>
          <p:cNvPr id="27652" name="Picture 4" descr="http://www.textbookofbacteriology.net/images/S.aureu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3609975" cy="1762125"/>
          </a:xfrm>
          <a:prstGeom prst="rect">
            <a:avLst/>
          </a:prstGeom>
          <a:noFill/>
        </p:spPr>
      </p:pic>
      <p:pic>
        <p:nvPicPr>
          <p:cNvPr id="27654" name="Picture 6" descr="http://pathy.fujita-hu.ac.jp/~tsutsumi/image/001/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3609975" cy="240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Eukaryotic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0772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Contain </a:t>
            </a:r>
            <a:r>
              <a:rPr lang="en-US" sz="2800" i="1" u="sng" dirty="0" smtClean="0"/>
              <a:t>organelles</a:t>
            </a:r>
            <a:r>
              <a:rPr lang="en-US" sz="2800" i="1" dirty="0" smtClean="0"/>
              <a:t>, </a:t>
            </a:r>
            <a:r>
              <a:rPr lang="en-US" sz="2800" dirty="0" smtClean="0"/>
              <a:t>including a nucleus </a:t>
            </a:r>
            <a:r>
              <a:rPr lang="en-US" sz="2800" dirty="0"/>
              <a:t>surrounded by membranes</a:t>
            </a:r>
          </a:p>
          <a:p>
            <a:r>
              <a:rPr lang="en-US" sz="2800" dirty="0"/>
              <a:t>Most living organisms</a:t>
            </a:r>
          </a:p>
          <a:p>
            <a:endParaRPr lang="en-US" sz="2800" dirty="0"/>
          </a:p>
        </p:txBody>
      </p:sp>
      <p:pic>
        <p:nvPicPr>
          <p:cNvPr id="76813" name="Picture 13" descr="eukaryote_anim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743200"/>
            <a:ext cx="4375150" cy="3646488"/>
          </a:xfrm>
          <a:noFill/>
          <a:ln/>
        </p:spPr>
      </p:pic>
      <p:pic>
        <p:nvPicPr>
          <p:cNvPr id="76814" name="Picture 14" descr="eukaryote_pla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895600"/>
            <a:ext cx="4191000" cy="3168650"/>
          </a:xfrm>
          <a:noFill/>
          <a:ln/>
        </p:spPr>
      </p:pic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1143000" y="243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Plant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105400" y="243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Animal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304800" y="6172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0242" name="Picture 2" descr="cel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81000"/>
            <a:ext cx="8505825" cy="618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lant ce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152400"/>
            <a:ext cx="790257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381000"/>
          <a:ext cx="8534400" cy="5983260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812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/>
                        <a:t>Plant Cell</a:t>
                      </a:r>
                      <a:r>
                        <a:rPr lang="en-US" sz="3200" dirty="0"/>
                        <a:t/>
                      </a:r>
                      <a:br>
                        <a:rPr lang="en-US" sz="3200" dirty="0"/>
                      </a:br>
                      <a:endParaRPr lang="en-US" sz="3200" dirty="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/>
                        <a:t>Animal Cell</a:t>
                      </a:r>
                      <a:r>
                        <a:rPr lang="en-US" sz="3200"/>
                        <a:t/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/>
                        <a:t>Cell structure is rectangle</a:t>
                      </a:r>
                      <a:br>
                        <a:rPr lang="en-US" sz="3200" dirty="0"/>
                      </a:br>
                      <a:endParaRPr lang="en-US" sz="3200" dirty="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Cell structure is round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One LARGE vacuole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Several small vacuoles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Chloroplast- Green food</a:t>
                      </a:r>
                      <a:br>
                        <a:rPr lang="en-US" sz="3200"/>
                      </a:br>
                      <a:r>
                        <a:rPr lang="en-US" sz="3200"/>
                        <a:t>making orgnelles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No chloroplasts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/>
                        <a:t>Cell Wall- Helps to </a:t>
                      </a:r>
                      <a:br>
                        <a:rPr lang="en-US" sz="3200"/>
                      </a:br>
                      <a:r>
                        <a:rPr lang="en-US" sz="3200"/>
                        <a:t>support the plant</a:t>
                      </a:r>
                      <a:br>
                        <a:rPr lang="en-US" sz="3200"/>
                      </a:br>
                      <a:endParaRPr lang="en-US" sz="320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dirty="0"/>
                        <a:t>No Cell Wall</a:t>
                      </a:r>
                      <a:br>
                        <a:rPr lang="en-US" sz="3200" dirty="0"/>
                      </a:br>
                      <a:endParaRPr lang="en-US" sz="3200" dirty="0"/>
                    </a:p>
                  </a:txBody>
                  <a:tcPr marL="13110" marR="13110" marT="13110" marB="1311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two types of cell?</a:t>
            </a:r>
          </a:p>
          <a:p>
            <a:r>
              <a:rPr lang="en-US" dirty="0" smtClean="0"/>
              <a:t>What type of cell are bacteria?</a:t>
            </a:r>
          </a:p>
          <a:p>
            <a:r>
              <a:rPr lang="en-US" dirty="0" smtClean="0"/>
              <a:t>What type of cell has a nucleus?</a:t>
            </a:r>
          </a:p>
          <a:p>
            <a:r>
              <a:rPr lang="en-US" dirty="0" smtClean="0"/>
              <a:t>Which type of cell lacks a nucleus?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Sugars</a:t>
            </a:r>
          </a:p>
          <a:p>
            <a:r>
              <a:rPr lang="en-US" dirty="0" smtClean="0"/>
              <a:t>Lipids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“building blocks of loving organisms”</a:t>
            </a:r>
          </a:p>
          <a:p>
            <a:r>
              <a:rPr lang="en-US" dirty="0" smtClean="0"/>
              <a:t>DNA – Deoxyribonucleic Acid</a:t>
            </a:r>
          </a:p>
          <a:p>
            <a:pPr lvl="1"/>
            <a:r>
              <a:rPr lang="en-US" dirty="0" smtClean="0"/>
              <a:t>Holds the code for every cell in the organism</a:t>
            </a:r>
          </a:p>
          <a:p>
            <a:pPr lvl="1"/>
            <a:r>
              <a:rPr lang="en-US" dirty="0" smtClean="0"/>
              <a:t>Genetic information  is stored here</a:t>
            </a:r>
          </a:p>
          <a:p>
            <a:r>
              <a:rPr lang="en-US" dirty="0" smtClean="0"/>
              <a:t>RNA – Ribonucleic Acid</a:t>
            </a:r>
          </a:p>
          <a:p>
            <a:pPr lvl="1"/>
            <a:r>
              <a:rPr lang="en-US" dirty="0" smtClean="0"/>
              <a:t>Serves as a genetic messenger and relays information from the DNA to the cells where it will be used to create proteins </a:t>
            </a:r>
          </a:p>
        </p:txBody>
      </p:sp>
      <p:pic>
        <p:nvPicPr>
          <p:cNvPr id="5122" name="Picture 2" descr="http://upload.wikimedia.org/wikipedia/commons/thumb/d/d8/Benzopyrene_DNA_adduct_1JDG.png/300px-Benzopyrene_DNA_adduct_1JD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90600"/>
            <a:ext cx="1472129" cy="2036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“building blocks” of proteins</a:t>
            </a:r>
          </a:p>
          <a:p>
            <a:r>
              <a:rPr lang="en-US" dirty="0" smtClean="0"/>
              <a:t>20 different kinds of amino acids</a:t>
            </a:r>
          </a:p>
          <a:p>
            <a:r>
              <a:rPr lang="en-US" dirty="0" smtClean="0"/>
              <a:t>Plants make all of their own</a:t>
            </a:r>
          </a:p>
          <a:p>
            <a:r>
              <a:rPr lang="en-US" dirty="0" smtClean="0"/>
              <a:t>Animals only make 10 and must consume the others</a:t>
            </a:r>
          </a:p>
          <a:p>
            <a:endParaRPr lang="en-US" dirty="0"/>
          </a:p>
        </p:txBody>
      </p:sp>
      <p:pic>
        <p:nvPicPr>
          <p:cNvPr id="4098" name="Picture 2" descr="http://www.protocolsupplements.com/Sports-Performance-Supplements/wp-content/uploads/2009/06/amino-acid-mca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40005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cell is the smallest unit that is capable of performing life functions. </a:t>
            </a:r>
          </a:p>
          <a:p>
            <a:endParaRPr lang="en-US" dirty="0"/>
          </a:p>
        </p:txBody>
      </p:sp>
      <p:pic>
        <p:nvPicPr>
          <p:cNvPr id="4" name="Picture 5" descr="cel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5181600" cy="397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Sugars provide the energy resource for cells</a:t>
            </a:r>
          </a:p>
          <a:p>
            <a:r>
              <a:rPr lang="en-US" dirty="0" smtClean="0"/>
              <a:t>Also used as a form of energy storage in cells</a:t>
            </a:r>
            <a:endParaRPr lang="en-US" dirty="0"/>
          </a:p>
        </p:txBody>
      </p:sp>
      <p:pic>
        <p:nvPicPr>
          <p:cNvPr id="3074" name="Picture 2" descr="http://www.royalsugar.net/Images/crystal_S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662687" cy="311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dirty="0" smtClean="0"/>
              <a:t>Lipids are made of fatty acid molecules</a:t>
            </a:r>
          </a:p>
          <a:p>
            <a:r>
              <a:rPr lang="en-US" dirty="0" smtClean="0"/>
              <a:t>They are a valuable energy source and provide twice the amount of energy as sugars</a:t>
            </a:r>
            <a:endParaRPr lang="en-US" dirty="0"/>
          </a:p>
        </p:txBody>
      </p:sp>
      <p:pic>
        <p:nvPicPr>
          <p:cNvPr id="2050" name="Picture 2" descr="https://illnessesanimalsplants.wikispaces.com/file/view/phospholipid.gif/31857225/phospholipid.gif"/>
          <p:cNvPicPr>
            <a:picLocks noChangeAspect="1" noChangeArrowheads="1"/>
          </p:cNvPicPr>
          <p:nvPr/>
        </p:nvPicPr>
        <p:blipFill>
          <a:blip r:embed="rId2" cstate="print"/>
          <a:srcRect l="70922"/>
          <a:stretch>
            <a:fillRect/>
          </a:stretch>
        </p:blipFill>
        <p:spPr bwMode="auto">
          <a:xfrm rot="319007">
            <a:off x="6926222" y="1123866"/>
            <a:ext cx="1455935" cy="482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relationship between RNA and DNA?</a:t>
            </a:r>
          </a:p>
          <a:p>
            <a:r>
              <a:rPr lang="en-US" dirty="0" smtClean="0"/>
              <a:t>What is an amino acid?</a:t>
            </a:r>
          </a:p>
          <a:p>
            <a:r>
              <a:rPr lang="en-US" dirty="0" smtClean="0"/>
              <a:t>What do sugars provide the cell with?</a:t>
            </a:r>
          </a:p>
          <a:p>
            <a:r>
              <a:rPr lang="en-US" dirty="0" smtClean="0"/>
              <a:t>What are lipids made of?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4500" dirty="0">
                <a:solidFill>
                  <a:srgbClr val="04617B"/>
                </a:solidFill>
                <a:latin typeface="Arial" pitchFamily="34" charset="0"/>
              </a:rPr>
              <a:t>Early Contributions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7205" y="1340168"/>
            <a:ext cx="814959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Robert Hooke - First person to see cells, he was looking at cork and noted that he saw "a great many boxes. (1665)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Anton van Leeuwenhoek - Observed living cells in pond water, which he called "animalcules" (1673)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8" y="3809048"/>
            <a:ext cx="2430304" cy="229743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2543175" cy="30289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725" y="3809048"/>
            <a:ext cx="2830353" cy="2850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2929" y="654368"/>
            <a:ext cx="814959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Theodore Schwann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- zoologist who observed tissues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animals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had cells (1839)</a:t>
            </a:r>
            <a:endParaRPr lang="en-US" sz="2400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Mattias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Schleiden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- botanist, observed tissues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plants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 contained cells ( 1845)</a:t>
            </a:r>
            <a:endParaRPr lang="en-US" sz="2400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Rudolf Virchow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- also reported that every living thing is made of up vital units, known as cells. He predicted that </a:t>
            </a:r>
            <a:r>
              <a:rPr lang="en-US" sz="2400" u="sng" dirty="0">
                <a:solidFill>
                  <a:srgbClr val="FF0000"/>
                </a:solidFill>
                <a:latin typeface="Arial" pitchFamily="34" charset="0"/>
              </a:rPr>
              <a:t>cells come from other cells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. (1850 )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91840"/>
            <a:ext cx="4734878" cy="35433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My Documents\My Pictures\spontaneous gen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815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4500" dirty="0">
                <a:solidFill>
                  <a:srgbClr val="04617B"/>
                </a:solidFill>
                <a:latin typeface="Arial" pitchFamily="34" charset="0"/>
              </a:rPr>
              <a:t>The Cell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7205" y="1264444"/>
            <a:ext cx="4567714" cy="67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1. Every living organism is made of one or more cells.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2. The cell is the basic unit of structure and function. It is the smallest unit that can perform life functions.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3. All cells arise from pre-existing cells. 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7924" y="685800"/>
            <a:ext cx="1905953" cy="4763453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83605" y="5607844"/>
            <a:ext cx="2663190" cy="7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*Why is the Cell Theory called a Theory and not a Fact?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 lIns="0" tIns="0" rIns="0" bIns="0"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4500" dirty="0">
                <a:solidFill>
                  <a:srgbClr val="04617B"/>
                </a:solidFill>
                <a:latin typeface="Arial" pitchFamily="34" charset="0"/>
              </a:rPr>
              <a:t>Comprehension Checkpoint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7205" y="914400"/>
            <a:ext cx="8149590" cy="53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</a:rPr>
              <a:t>rue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or 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</a:rPr>
              <a:t>false….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Robert Hooke was the first person to see cells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The Cell Theory was developed by a single scientist.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</a:rPr>
              <a:t>Cells 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can only come from pre-existing cells. 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It only took five years to develop the Cell Theory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endParaRPr lang="en-US" sz="26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Who used the first microscope?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Who said that plants were made of cells?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Who coined the term “cell”? 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Who said that all animals were made of cells?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</a:rPr>
              <a:t>Who said that cells must come from existing cells?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endParaRPr lang="en-US" sz="2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438400" y="274638"/>
            <a:ext cx="8229600" cy="1143000"/>
          </a:xfrm>
        </p:spPr>
        <p:txBody>
          <a:bodyPr/>
          <a:lstStyle/>
          <a:p>
            <a:r>
              <a:rPr lang="en-US" b="1" dirty="0"/>
              <a:t>Examples of Cells</a:t>
            </a:r>
          </a:p>
        </p:txBody>
      </p:sp>
      <p:pic>
        <p:nvPicPr>
          <p:cNvPr id="22537" name="Picture 9" descr="amoebaprote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762000"/>
            <a:ext cx="1436688" cy="2298700"/>
          </a:xfrm>
          <a:noFill/>
          <a:ln/>
        </p:spPr>
      </p:pic>
      <p:pic>
        <p:nvPicPr>
          <p:cNvPr id="22538" name="Picture 10" descr="poplarlea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1219200"/>
            <a:ext cx="1919288" cy="1893888"/>
          </a:xfrm>
          <a:noFill/>
          <a:ln/>
        </p:spPr>
      </p:pic>
      <p:pic>
        <p:nvPicPr>
          <p:cNvPr id="22543" name="Picture 15" descr="nrn956-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4114800"/>
            <a:ext cx="1597025" cy="2187575"/>
          </a:xfrm>
          <a:noFill/>
          <a:ln/>
        </p:spPr>
      </p:pic>
      <p:pic>
        <p:nvPicPr>
          <p:cNvPr id="22539" name="Picture 11" descr="redbloodcell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324600" y="4713288"/>
            <a:ext cx="685800" cy="638175"/>
          </a:xfrm>
          <a:noFill/>
          <a:ln/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2438400" y="1676400"/>
            <a:ext cx="2819400" cy="533400"/>
          </a:xfrm>
          <a:prstGeom prst="wedgeRoundRectCallout">
            <a:avLst>
              <a:gd name="adj1" fmla="val -78435"/>
              <a:gd name="adj2" fmla="val 3541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Amoeba Proteus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4495800" y="2438400"/>
            <a:ext cx="1981200" cy="381000"/>
          </a:xfrm>
          <a:prstGeom prst="wedgeRoundRectCallout">
            <a:avLst>
              <a:gd name="adj1" fmla="val 97116"/>
              <a:gd name="adj2" fmla="val -5125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Plant Stem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6400800" y="4114800"/>
            <a:ext cx="2362200" cy="457200"/>
          </a:xfrm>
          <a:prstGeom prst="wedgeRoundRectCallout">
            <a:avLst>
              <a:gd name="adj1" fmla="val -34208"/>
              <a:gd name="adj2" fmla="val 209375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Red Blood Cell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2286000" y="5029200"/>
            <a:ext cx="1981200" cy="457200"/>
          </a:xfrm>
          <a:prstGeom prst="wedgeRoundRectCallout">
            <a:avLst>
              <a:gd name="adj1" fmla="val -107292"/>
              <a:gd name="adj2" fmla="val 7777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Nerve Cell</a:t>
            </a:r>
          </a:p>
        </p:txBody>
      </p:sp>
      <p:pic>
        <p:nvPicPr>
          <p:cNvPr id="22545" name="Picture 17" descr="bacte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048000"/>
            <a:ext cx="2019300" cy="1655763"/>
          </a:xfrm>
          <a:prstGeom prst="rect">
            <a:avLst/>
          </a:prstGeom>
          <a:noFill/>
        </p:spPr>
      </p:pic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1143000" y="3276600"/>
            <a:ext cx="2057400" cy="533400"/>
          </a:xfrm>
          <a:prstGeom prst="wedgeRoundRectCallout">
            <a:avLst>
              <a:gd name="adj1" fmla="val 114736"/>
              <a:gd name="adj2" fmla="val 419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Two Types of Cells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/>
              <a:t>Prokaryotic</a:t>
            </a:r>
          </a:p>
          <a:p>
            <a:pPr algn="l">
              <a:buFontTx/>
              <a:buChar char="•"/>
            </a:pPr>
            <a:r>
              <a:rPr lang="en-US"/>
              <a:t>Eukaryotic</a:t>
            </a:r>
          </a:p>
        </p:txBody>
      </p:sp>
      <p:pic>
        <p:nvPicPr>
          <p:cNvPr id="29698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14600"/>
            <a:ext cx="5450918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</TotalTime>
  <Words>509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Introduction to Cells</vt:lpstr>
      <vt:lpstr>What is a cell?</vt:lpstr>
      <vt:lpstr>Early Contributions</vt:lpstr>
      <vt:lpstr>Slide 4</vt:lpstr>
      <vt:lpstr>Slide 5</vt:lpstr>
      <vt:lpstr>The Cell Theory</vt:lpstr>
      <vt:lpstr>Comprehension Checkpoint</vt:lpstr>
      <vt:lpstr>Examples of Cells</vt:lpstr>
      <vt:lpstr>Two Types of Cells</vt:lpstr>
      <vt:lpstr>Prokaryotic</vt:lpstr>
      <vt:lpstr>Prokaryotic Cells</vt:lpstr>
      <vt:lpstr>Eukaryotic</vt:lpstr>
      <vt:lpstr>Slide 13</vt:lpstr>
      <vt:lpstr>Slide 14</vt:lpstr>
      <vt:lpstr>Slide 15</vt:lpstr>
      <vt:lpstr>Comprehension Check</vt:lpstr>
      <vt:lpstr>Types of Molecules</vt:lpstr>
      <vt:lpstr>Nucleic Acids</vt:lpstr>
      <vt:lpstr>Amino Acids</vt:lpstr>
      <vt:lpstr>Sugars</vt:lpstr>
      <vt:lpstr>Lipids</vt:lpstr>
      <vt:lpstr>Comprehension Check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Bethany Masters</dc:creator>
  <cp:lastModifiedBy>Bethany Masters</cp:lastModifiedBy>
  <cp:revision>12</cp:revision>
  <dcterms:created xsi:type="dcterms:W3CDTF">2010-09-27T18:14:02Z</dcterms:created>
  <dcterms:modified xsi:type="dcterms:W3CDTF">2010-09-30T05:21:41Z</dcterms:modified>
</cp:coreProperties>
</file>